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318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9A0F9F-4541-4599-957E-C06629003C47}">
          <p14:sldIdLst>
            <p14:sldId id="256"/>
            <p14:sldId id="257"/>
          </p14:sldIdLst>
        </p14:section>
        <p14:section name="To Home" id="{79E57A3A-BCFA-4D7C-8368-35392BE4CAC9}">
          <p14:sldIdLst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  <p14:section name="Away From Home" id="{BFD92668-BBC7-451E-B93B-B5D77C6E93B9}">
          <p14:sldIdLst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</p14:sldIdLst>
        </p14:section>
        <p14:section name="Water in Nature" id="{0B019C37-9259-41B9-8A63-D473818461D1}">
          <p14:sldIdLst>
            <p14:sldId id="282"/>
            <p14:sldId id="283"/>
            <p14:sldId id="284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318"/>
          </p14:sldIdLst>
        </p14:section>
        <p14:section name="Water Cycle" id="{30FA8A0A-7338-498B-A00F-C8F57323AAA5}">
          <p14:sldIdLst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</p14:sldIdLst>
        </p14:section>
        <p14:section name="Water Recycling" id="{B079AFD6-1B68-4382-B8BA-E270FB219E91}">
          <p14:sldIdLst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47A93-AAF6-424D-AADE-7D3F5DC594D4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C55EE-3834-45DA-800F-7920D1D0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60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other types of pumps, such as those that bring water from out of a well.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C55EE-3834-45DA-800F-7920D1D0CB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4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water is not treated, would instead release sewer water back into the ocean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C55EE-3834-45DA-800F-7920D1D0CB5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32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West Basin’s annual</a:t>
            </a:r>
            <a:r>
              <a:rPr lang="en-US" baseline="0" dirty="0" smtClean="0"/>
              <a:t> Water is Life art contest encourages 3</a:t>
            </a:r>
            <a:r>
              <a:rPr lang="en-US" baseline="30000" dirty="0" smtClean="0"/>
              <a:t>rd</a:t>
            </a:r>
            <a:r>
              <a:rPr lang="en-US" baseline="0" dirty="0" smtClean="0"/>
              <a:t>-12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 students to promote water conservation through original works of 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C55EE-3834-45DA-800F-7920D1D0CB53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07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1006-9B11-402D-B2DC-E95A58B5C509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B674-1746-42A9-8DD4-4DCDBD47B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7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1006-9B11-402D-B2DC-E95A58B5C509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B674-1746-42A9-8DD4-4DCDBD47B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4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1006-9B11-402D-B2DC-E95A58B5C509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B674-1746-42A9-8DD4-4DCDBD47B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5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1006-9B11-402D-B2DC-E95A58B5C509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B674-1746-42A9-8DD4-4DCDBD47B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4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1006-9B11-402D-B2DC-E95A58B5C509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B674-1746-42A9-8DD4-4DCDBD47B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9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1006-9B11-402D-B2DC-E95A58B5C509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B674-1746-42A9-8DD4-4DCDBD47B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8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1006-9B11-402D-B2DC-E95A58B5C509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B674-1746-42A9-8DD4-4DCDBD47B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2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1006-9B11-402D-B2DC-E95A58B5C509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B674-1746-42A9-8DD4-4DCDBD47B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3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1006-9B11-402D-B2DC-E95A58B5C509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B674-1746-42A9-8DD4-4DCDBD47B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9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1006-9B11-402D-B2DC-E95A58B5C509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B674-1746-42A9-8DD4-4DCDBD47B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1006-9B11-402D-B2DC-E95A58B5C509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B674-1746-42A9-8DD4-4DCDBD47B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60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21006-9B11-402D-B2DC-E95A58B5C509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5B674-1746-42A9-8DD4-4DCDBD47B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4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19.xml"/><Relationship Id="rId18" Type="http://schemas.openxmlformats.org/officeDocument/2006/relationships/slide" Target="slide21.xml"/><Relationship Id="rId26" Type="http://schemas.openxmlformats.org/officeDocument/2006/relationships/slide" Target="slide59.xml"/><Relationship Id="rId3" Type="http://schemas.openxmlformats.org/officeDocument/2006/relationships/slide" Target="slide15.xml"/><Relationship Id="rId21" Type="http://schemas.openxmlformats.org/officeDocument/2006/relationships/slide" Target="slide57.xml"/><Relationship Id="rId7" Type="http://schemas.openxmlformats.org/officeDocument/2006/relationships/slide" Target="slide5.xml"/><Relationship Id="rId12" Type="http://schemas.openxmlformats.org/officeDocument/2006/relationships/slide" Target="slide7.xml"/><Relationship Id="rId17" Type="http://schemas.openxmlformats.org/officeDocument/2006/relationships/slide" Target="slide9.xml"/><Relationship Id="rId25" Type="http://schemas.openxmlformats.org/officeDocument/2006/relationships/slide" Target="slide47.xml"/><Relationship Id="rId2" Type="http://schemas.openxmlformats.org/officeDocument/2006/relationships/slide" Target="slide3.xml"/><Relationship Id="rId16" Type="http://schemas.openxmlformats.org/officeDocument/2006/relationships/slide" Target="slide55.xml"/><Relationship Id="rId20" Type="http://schemas.openxmlformats.org/officeDocument/2006/relationships/slide" Target="slide45.xml"/><Relationship Id="rId29" Type="http://schemas.openxmlformats.org/officeDocument/2006/relationships/slide" Target="slide3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1.xml"/><Relationship Id="rId11" Type="http://schemas.openxmlformats.org/officeDocument/2006/relationships/slide" Target="slide53.xml"/><Relationship Id="rId24" Type="http://schemas.openxmlformats.org/officeDocument/2006/relationships/slide" Target="slide35.xml"/><Relationship Id="rId5" Type="http://schemas.openxmlformats.org/officeDocument/2006/relationships/slide" Target="slide39.xml"/><Relationship Id="rId15" Type="http://schemas.openxmlformats.org/officeDocument/2006/relationships/slide" Target="slide43.xml"/><Relationship Id="rId23" Type="http://schemas.openxmlformats.org/officeDocument/2006/relationships/slide" Target="slide23.xml"/><Relationship Id="rId28" Type="http://schemas.openxmlformats.org/officeDocument/2006/relationships/slide" Target="slide25.xml"/><Relationship Id="rId10" Type="http://schemas.openxmlformats.org/officeDocument/2006/relationships/slide" Target="slide41.xml"/><Relationship Id="rId19" Type="http://schemas.openxmlformats.org/officeDocument/2006/relationships/slide" Target="slide33.xml"/><Relationship Id="rId31" Type="http://schemas.openxmlformats.org/officeDocument/2006/relationships/slide" Target="slide61.xml"/><Relationship Id="rId4" Type="http://schemas.openxmlformats.org/officeDocument/2006/relationships/slide" Target="slide27.xml"/><Relationship Id="rId9" Type="http://schemas.openxmlformats.org/officeDocument/2006/relationships/slide" Target="slide29.xml"/><Relationship Id="rId14" Type="http://schemas.openxmlformats.org/officeDocument/2006/relationships/slide" Target="slide31.xml"/><Relationship Id="rId22" Type="http://schemas.openxmlformats.org/officeDocument/2006/relationships/slide" Target="slide11.xml"/><Relationship Id="rId27" Type="http://schemas.openxmlformats.org/officeDocument/2006/relationships/slide" Target="slide13.xml"/><Relationship Id="rId30" Type="http://schemas.openxmlformats.org/officeDocument/2006/relationships/slide" Target="slide4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54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56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58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6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62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44" descr="S:\Darryl\Administration\new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7" y="762000"/>
            <a:ext cx="5262563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0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28049" y="381000"/>
            <a:ext cx="640111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What is a </a:t>
            </a:r>
            <a:r>
              <a:rPr lang="en-US" sz="5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drinking water</a:t>
            </a:r>
          </a:p>
          <a:p>
            <a:pPr algn="ctr"/>
            <a:r>
              <a:rPr lang="en-US" sz="5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treatment plant?</a:t>
            </a:r>
            <a:endParaRPr lang="en-US" sz="5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5" name="Picture 6" descr="Image result for home shap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68" y="5469125"/>
            <a:ext cx="550675" cy="5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drinking water treatment 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605" y="2030746"/>
            <a:ext cx="5334000" cy="343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53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8025" y="2133600"/>
            <a:ext cx="816121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 device that controls the flow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of water by opening and closing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24200" y="5650468"/>
            <a:ext cx="2590800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CB25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Answer</a:t>
            </a:r>
            <a:endParaRPr lang="en-US" sz="2600" b="1" dirty="0">
              <a:solidFill>
                <a:srgbClr val="FFCB25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07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69208" y="4038600"/>
            <a:ext cx="431881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What is a </a:t>
            </a:r>
            <a:r>
              <a:rPr lang="en-US" sz="5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valve?</a:t>
            </a:r>
            <a:endParaRPr lang="en-US" sz="5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5" name="Picture 6" descr="Image result for home shap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68" y="5469125"/>
            <a:ext cx="550675" cy="5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water val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113" y="6096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85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6438" y="2133600"/>
            <a:ext cx="858440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An appliance that stores heated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water so it may be easily accessed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24200" y="5650468"/>
            <a:ext cx="2590800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CB25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Answer</a:t>
            </a:r>
            <a:endParaRPr lang="en-US" sz="2600" b="1" dirty="0">
              <a:solidFill>
                <a:srgbClr val="FFCB25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0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09555" y="2390535"/>
            <a:ext cx="356539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What is a </a:t>
            </a:r>
            <a:b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sz="5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water heater?</a:t>
            </a:r>
            <a:endParaRPr lang="en-US" sz="5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5" name="Picture 6" descr="Image result for home shap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68" y="5469125"/>
            <a:ext cx="550675" cy="5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water he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43162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7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5245" y="2133600"/>
            <a:ext cx="726673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 tube that is used to move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water to and from homes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24200" y="5650468"/>
            <a:ext cx="2590800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CB25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Answer</a:t>
            </a:r>
            <a:endParaRPr lang="en-US" sz="2600" b="1" dirty="0">
              <a:solidFill>
                <a:srgbClr val="FFCB25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55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19080" y="2795826"/>
            <a:ext cx="418576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What is a </a:t>
            </a:r>
            <a:r>
              <a:rPr lang="en-US" sz="5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pipe?</a:t>
            </a:r>
            <a:endParaRPr lang="en-US" sz="5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5" name="Picture 6" descr="Image result for home shap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68" y="5469125"/>
            <a:ext cx="550675" cy="5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water pipe under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14400" r="16400"/>
          <a:stretch/>
        </p:blipFill>
        <p:spPr bwMode="auto">
          <a:xfrm>
            <a:off x="517525" y="1219200"/>
            <a:ext cx="333375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53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2860" y="2133600"/>
            <a:ext cx="811151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 large body of water where,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without human intervention, all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water would flow to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24200" y="5650468"/>
            <a:ext cx="2590800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CB25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Answer</a:t>
            </a:r>
            <a:endParaRPr lang="en-US" sz="2600" b="1" dirty="0">
              <a:solidFill>
                <a:srgbClr val="FFCB25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77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ocean runoff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55" y="457200"/>
            <a:ext cx="857250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88499" y="4267200"/>
            <a:ext cx="508023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What is </a:t>
            </a:r>
            <a:r>
              <a:rPr lang="en-US" sz="5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the ocean?</a:t>
            </a:r>
            <a:endParaRPr lang="en-US" sz="5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5" name="Picture 6" descr="Image result for home shap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68" y="5469125"/>
            <a:ext cx="550675" cy="5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7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3407" y="2133600"/>
            <a:ext cx="839043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 series of underground pipes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that collect rainwater and deliver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it to the ocean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24200" y="5650468"/>
            <a:ext cx="2590800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CB25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Answer</a:t>
            </a:r>
            <a:endParaRPr lang="en-US" sz="2600" b="1" dirty="0">
              <a:solidFill>
                <a:srgbClr val="FFCB25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5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129546"/>
              </p:ext>
            </p:extLst>
          </p:nvPr>
        </p:nvGraphicFramePr>
        <p:xfrm>
          <a:off x="9524" y="7935"/>
          <a:ext cx="9134475" cy="685006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tx1"/>
                  </a:outerShdw>
                </a:effectLst>
                <a:tableStyleId>{5C22544A-7EE6-4342-B048-85BDC9FD1C3A}</a:tableStyleId>
              </a:tblPr>
              <a:tblGrid>
                <a:gridCol w="1826895"/>
                <a:gridCol w="1826895"/>
                <a:gridCol w="1826895"/>
                <a:gridCol w="1826895"/>
                <a:gridCol w="1826895"/>
              </a:tblGrid>
              <a:tr h="135495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b="1" kern="1200" dirty="0" smtClean="0">
                          <a:solidFill>
                            <a:schemeClr val="bg1"/>
                          </a:solidFill>
                          <a:latin typeface="Kalinga" panose="020B0502040204020203" pitchFamily="34" charset="0"/>
                          <a:ea typeface="+mn-ea"/>
                          <a:cs typeface="Kalinga" panose="020B0502040204020203" pitchFamily="34" charset="0"/>
                        </a:rPr>
                        <a:t>How Water Gets to Our Home</a:t>
                      </a:r>
                      <a:endParaRPr lang="en-US" sz="2200" b="1" kern="1200" dirty="0">
                        <a:solidFill>
                          <a:schemeClr val="bg1"/>
                        </a:solidFill>
                        <a:latin typeface="Kalinga" panose="020B0502040204020203" pitchFamily="34" charset="0"/>
                        <a:ea typeface="+mn-ea"/>
                        <a:cs typeface="Kalinga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b="1" kern="1200" dirty="0" smtClean="0">
                          <a:solidFill>
                            <a:schemeClr val="bg1"/>
                          </a:solidFill>
                          <a:latin typeface="Kalinga" panose="020B0502040204020203" pitchFamily="34" charset="0"/>
                          <a:ea typeface="+mn-ea"/>
                          <a:cs typeface="Kalinga" panose="020B0502040204020203" pitchFamily="34" charset="0"/>
                        </a:rPr>
                        <a:t>How Water Leaves Our Home</a:t>
                      </a:r>
                      <a:endParaRPr lang="en-US" sz="2200" b="1" kern="1200" dirty="0">
                        <a:solidFill>
                          <a:schemeClr val="bg1"/>
                        </a:solidFill>
                        <a:latin typeface="Kalinga" panose="020B0502040204020203" pitchFamily="34" charset="0"/>
                        <a:ea typeface="+mn-ea"/>
                        <a:cs typeface="Kalinga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b="1" kern="1200" dirty="0" smtClean="0">
                          <a:solidFill>
                            <a:schemeClr val="bg1"/>
                          </a:solidFill>
                          <a:latin typeface="Kalinga" panose="020B0502040204020203" pitchFamily="34" charset="0"/>
                          <a:ea typeface="+mn-ea"/>
                          <a:cs typeface="Kalinga" panose="020B0502040204020203" pitchFamily="34" charset="0"/>
                        </a:rPr>
                        <a:t>Water in Nature</a:t>
                      </a:r>
                      <a:endParaRPr lang="en-US" sz="2200" b="1" kern="1200" dirty="0">
                        <a:solidFill>
                          <a:schemeClr val="bg1"/>
                        </a:solidFill>
                        <a:latin typeface="Kalinga" panose="020B0502040204020203" pitchFamily="34" charset="0"/>
                        <a:ea typeface="+mn-ea"/>
                        <a:cs typeface="Kalinga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b="1" kern="1200" dirty="0" smtClean="0">
                          <a:solidFill>
                            <a:schemeClr val="bg1"/>
                          </a:solidFill>
                          <a:latin typeface="Kalinga" panose="020B0502040204020203" pitchFamily="34" charset="0"/>
                          <a:ea typeface="+mn-ea"/>
                          <a:cs typeface="Kalinga" panose="020B0502040204020203" pitchFamily="34" charset="0"/>
                        </a:rPr>
                        <a:t>Water Cycle</a:t>
                      </a:r>
                      <a:endParaRPr lang="en-US" sz="2200" b="1" kern="1200" dirty="0">
                        <a:solidFill>
                          <a:schemeClr val="bg1"/>
                        </a:solidFill>
                        <a:latin typeface="Kalinga" panose="020B0502040204020203" pitchFamily="34" charset="0"/>
                        <a:ea typeface="+mn-ea"/>
                        <a:cs typeface="Kalinga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b="1" kern="1200" smtClean="0">
                          <a:solidFill>
                            <a:schemeClr val="bg1"/>
                          </a:solidFill>
                          <a:latin typeface="Kalinga" panose="020B0502040204020203" pitchFamily="34" charset="0"/>
                          <a:ea typeface="+mn-ea"/>
                          <a:cs typeface="Kalinga" panose="020B0502040204020203" pitchFamily="34" charset="0"/>
                        </a:rPr>
                        <a:t>Random!</a:t>
                      </a:r>
                      <a:endParaRPr lang="en-US" sz="2200" b="1" kern="1200" dirty="0">
                        <a:solidFill>
                          <a:schemeClr val="bg1"/>
                        </a:solidFill>
                        <a:latin typeface="Kalinga" panose="020B0502040204020203" pitchFamily="34" charset="0"/>
                        <a:ea typeface="+mn-ea"/>
                        <a:cs typeface="Kalinga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91585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u="sng" kern="1200" dirty="0" smtClean="0">
                          <a:solidFill>
                            <a:srgbClr val="FFCB2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anose="020B0502040204020203" pitchFamily="34" charset="0"/>
                          <a:ea typeface="+mn-ea"/>
                          <a:cs typeface="Kalinga" panose="020B0502040204020203" pitchFamily="34" charset="0"/>
                          <a:hlinkClick r:id="rId2" action="ppaction://hlinksldjump"/>
                        </a:rPr>
                        <a:t>$100</a:t>
                      </a:r>
                      <a:endParaRPr lang="en-US" sz="4000" b="1" u="sng" kern="1200" dirty="0">
                        <a:solidFill>
                          <a:srgbClr val="FFCB2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anose="020B0502040204020203" pitchFamily="34" charset="0"/>
                        <a:ea typeface="+mn-ea"/>
                        <a:cs typeface="Kalinga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u="sng" kern="1200" dirty="0" smtClean="0">
                          <a:solidFill>
                            <a:srgbClr val="FFCB2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anose="020B0502040204020203" pitchFamily="34" charset="0"/>
                          <a:ea typeface="+mn-ea"/>
                          <a:cs typeface="Kalinga" panose="020B0502040204020203" pitchFamily="34" charset="0"/>
                          <a:hlinkClick r:id="rId3" action="ppaction://hlinksldjump"/>
                        </a:rPr>
                        <a:t>$100</a:t>
                      </a:r>
                      <a:endParaRPr lang="en-US" sz="4000" b="1" u="sng" kern="1200" dirty="0">
                        <a:solidFill>
                          <a:srgbClr val="FFCB2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anose="020B0502040204020203" pitchFamily="34" charset="0"/>
                        <a:ea typeface="+mn-ea"/>
                        <a:cs typeface="Kalinga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u="sng" kern="1200" dirty="0" smtClean="0">
                          <a:solidFill>
                            <a:srgbClr val="FFCB2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anose="020B0502040204020203" pitchFamily="34" charset="0"/>
                          <a:ea typeface="+mn-ea"/>
                          <a:cs typeface="Kalinga" panose="020B0502040204020203" pitchFamily="34" charset="0"/>
                          <a:hlinkClick r:id="rId4" action="ppaction://hlinksldjump"/>
                        </a:rPr>
                        <a:t>$100</a:t>
                      </a:r>
                      <a:endParaRPr lang="en-US" sz="4000" b="1" u="sng" kern="1200" dirty="0">
                        <a:solidFill>
                          <a:srgbClr val="FFCB2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anose="020B0502040204020203" pitchFamily="34" charset="0"/>
                        <a:ea typeface="+mn-ea"/>
                        <a:cs typeface="Kalinga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u="sng" kern="1200" dirty="0" smtClean="0">
                          <a:solidFill>
                            <a:srgbClr val="FFCB2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anose="020B0502040204020203" pitchFamily="34" charset="0"/>
                          <a:ea typeface="+mn-ea"/>
                          <a:cs typeface="Kalinga" panose="020B0502040204020203" pitchFamily="34" charset="0"/>
                          <a:hlinkClick r:id="rId5" action="ppaction://hlinksldjump"/>
                        </a:rPr>
                        <a:t>$100</a:t>
                      </a:r>
                      <a:endParaRPr lang="en-US" sz="4000" b="1" u="sng" kern="1200" dirty="0">
                        <a:solidFill>
                          <a:srgbClr val="FFCB2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anose="020B0502040204020203" pitchFamily="34" charset="0"/>
                        <a:ea typeface="+mn-ea"/>
                        <a:cs typeface="Kalinga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u="sng" kern="1200" dirty="0" smtClean="0">
                          <a:solidFill>
                            <a:srgbClr val="FFCB2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anose="020B0502040204020203" pitchFamily="34" charset="0"/>
                          <a:ea typeface="+mn-ea"/>
                          <a:cs typeface="Kalinga" panose="020B0502040204020203" pitchFamily="34" charset="0"/>
                          <a:hlinkClick r:id="rId6" action="ppaction://hlinksldjump"/>
                        </a:rPr>
                        <a:t>$100</a:t>
                      </a:r>
                      <a:endParaRPr lang="en-US" sz="4000" b="1" u="sng" kern="1200" dirty="0">
                        <a:solidFill>
                          <a:srgbClr val="FFCB2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anose="020B0502040204020203" pitchFamily="34" charset="0"/>
                        <a:ea typeface="+mn-ea"/>
                        <a:cs typeface="Kalinga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91585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u="sng" kern="1200" dirty="0" smtClean="0">
                          <a:solidFill>
                            <a:srgbClr val="FFCB2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anose="020B0502040204020203" pitchFamily="34" charset="0"/>
                          <a:ea typeface="+mn-ea"/>
                          <a:cs typeface="Kalinga" panose="020B0502040204020203" pitchFamily="34" charset="0"/>
                          <a:hlinkClick r:id="rId7" action="ppaction://hlinksldjump"/>
                        </a:rPr>
                        <a:t>$200</a:t>
                      </a:r>
                      <a:endParaRPr lang="en-US" sz="4000" b="1" u="sng" kern="1200" dirty="0">
                        <a:solidFill>
                          <a:srgbClr val="FFCB2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anose="020B0502040204020203" pitchFamily="34" charset="0"/>
                        <a:ea typeface="+mn-ea"/>
                        <a:cs typeface="Kalinga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u="sng" kern="1200" dirty="0" smtClean="0">
                          <a:solidFill>
                            <a:srgbClr val="FFCB2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anose="020B0502040204020203" pitchFamily="34" charset="0"/>
                          <a:ea typeface="+mn-ea"/>
                          <a:cs typeface="Kalinga" panose="020B0502040204020203" pitchFamily="34" charset="0"/>
                          <a:hlinkClick r:id="rId8" action="ppaction://hlinksldjump"/>
                        </a:rPr>
                        <a:t>$200</a:t>
                      </a:r>
                      <a:endParaRPr lang="en-US" sz="4000" b="1" u="sng" kern="1200" dirty="0">
                        <a:solidFill>
                          <a:srgbClr val="FFCB2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anose="020B0502040204020203" pitchFamily="34" charset="0"/>
                        <a:ea typeface="+mn-ea"/>
                        <a:cs typeface="Kalinga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u="sng" kern="1200" dirty="0" smtClean="0">
                          <a:solidFill>
                            <a:srgbClr val="FFCB2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anose="020B0502040204020203" pitchFamily="34" charset="0"/>
                          <a:ea typeface="+mn-ea"/>
                          <a:cs typeface="Kalinga" panose="020B0502040204020203" pitchFamily="34" charset="0"/>
                          <a:hlinkClick r:id="rId9" action="ppaction://hlinksldjump"/>
                        </a:rPr>
                        <a:t>$200</a:t>
                      </a:r>
                      <a:endParaRPr lang="en-US" sz="4000" b="1" u="sng" kern="1200" dirty="0">
                        <a:solidFill>
                          <a:srgbClr val="FFCB2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anose="020B0502040204020203" pitchFamily="34" charset="0"/>
                        <a:ea typeface="+mn-ea"/>
                        <a:cs typeface="Kalinga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u="sng" kern="1200" dirty="0" smtClean="0">
                          <a:solidFill>
                            <a:srgbClr val="FFCB2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anose="020B0502040204020203" pitchFamily="34" charset="0"/>
                          <a:ea typeface="+mn-ea"/>
                          <a:cs typeface="Kalinga" panose="020B0502040204020203" pitchFamily="34" charset="0"/>
                          <a:hlinkClick r:id="rId10" action="ppaction://hlinksldjump"/>
                        </a:rPr>
                        <a:t>$200</a:t>
                      </a:r>
                      <a:endParaRPr lang="en-US" sz="4000" b="1" u="sng" kern="1200" dirty="0">
                        <a:solidFill>
                          <a:srgbClr val="FFCB2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anose="020B0502040204020203" pitchFamily="34" charset="0"/>
                        <a:ea typeface="+mn-ea"/>
                        <a:cs typeface="Kalinga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u="sng" kern="1200" dirty="0" smtClean="0">
                          <a:solidFill>
                            <a:srgbClr val="FFCB2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anose="020B0502040204020203" pitchFamily="34" charset="0"/>
                          <a:ea typeface="+mn-ea"/>
                          <a:cs typeface="Kalinga" panose="020B0502040204020203" pitchFamily="34" charset="0"/>
                          <a:hlinkClick r:id="rId11" action="ppaction://hlinksldjump"/>
                        </a:rPr>
                        <a:t>$200</a:t>
                      </a:r>
                      <a:endParaRPr lang="en-US" sz="4000" b="1" u="sng" kern="1200" dirty="0">
                        <a:solidFill>
                          <a:srgbClr val="FFCB2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anose="020B0502040204020203" pitchFamily="34" charset="0"/>
                        <a:ea typeface="+mn-ea"/>
                        <a:cs typeface="Kalinga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91585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u="sng" kern="1200" dirty="0" smtClean="0">
                          <a:solidFill>
                            <a:srgbClr val="FFCB2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anose="020B0502040204020203" pitchFamily="34" charset="0"/>
                          <a:ea typeface="+mn-ea"/>
                          <a:cs typeface="Kalinga" panose="020B0502040204020203" pitchFamily="34" charset="0"/>
                          <a:hlinkClick r:id="rId12" action="ppaction://hlinksldjump"/>
                        </a:rPr>
                        <a:t>$400</a:t>
                      </a:r>
                      <a:endParaRPr lang="en-US" sz="4000" b="1" u="sng" kern="1200" dirty="0">
                        <a:solidFill>
                          <a:srgbClr val="FFCB2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anose="020B0502040204020203" pitchFamily="34" charset="0"/>
                        <a:ea typeface="+mn-ea"/>
                        <a:cs typeface="Kalinga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u="sng" kern="1200" dirty="0" smtClean="0">
                          <a:solidFill>
                            <a:srgbClr val="FFCB2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anose="020B0502040204020203" pitchFamily="34" charset="0"/>
                          <a:ea typeface="+mn-ea"/>
                          <a:cs typeface="Kalinga" panose="020B0502040204020203" pitchFamily="34" charset="0"/>
                          <a:hlinkClick r:id="rId13" action="ppaction://hlinksldjump"/>
                        </a:rPr>
                        <a:t>$400</a:t>
                      </a:r>
                      <a:endParaRPr lang="en-US" sz="4000" b="1" u="sng" kern="1200" dirty="0">
                        <a:solidFill>
                          <a:srgbClr val="FFCB2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anose="020B0502040204020203" pitchFamily="34" charset="0"/>
                        <a:ea typeface="+mn-ea"/>
                        <a:cs typeface="Kalinga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u="sng" kern="1200" dirty="0" smtClean="0">
                          <a:solidFill>
                            <a:srgbClr val="FFCB2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anose="020B0502040204020203" pitchFamily="34" charset="0"/>
                          <a:ea typeface="+mn-ea"/>
                          <a:cs typeface="Kalinga" panose="020B0502040204020203" pitchFamily="34" charset="0"/>
                          <a:hlinkClick r:id="rId14" action="ppaction://hlinksldjump"/>
                        </a:rPr>
                        <a:t>$400</a:t>
                      </a:r>
                      <a:endParaRPr lang="en-US" sz="4000" b="1" u="sng" kern="1200" dirty="0">
                        <a:solidFill>
                          <a:srgbClr val="FFCB2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anose="020B0502040204020203" pitchFamily="34" charset="0"/>
                        <a:ea typeface="+mn-ea"/>
                        <a:cs typeface="Kalinga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u="sng" kern="1200" dirty="0" smtClean="0">
                          <a:solidFill>
                            <a:srgbClr val="FFCB2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anose="020B0502040204020203" pitchFamily="34" charset="0"/>
                          <a:ea typeface="+mn-ea"/>
                          <a:cs typeface="Kalinga" panose="020B0502040204020203" pitchFamily="34" charset="0"/>
                          <a:hlinkClick r:id="rId15" action="ppaction://hlinksldjump"/>
                        </a:rPr>
                        <a:t>$400</a:t>
                      </a:r>
                      <a:endParaRPr lang="en-US" sz="4000" b="1" u="sng" kern="1200" dirty="0">
                        <a:solidFill>
                          <a:srgbClr val="FFCB2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anose="020B0502040204020203" pitchFamily="34" charset="0"/>
                        <a:ea typeface="+mn-ea"/>
                        <a:cs typeface="Kalinga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u="sng" kern="1200" dirty="0" smtClean="0">
                          <a:solidFill>
                            <a:srgbClr val="FFCB2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anose="020B0502040204020203" pitchFamily="34" charset="0"/>
                          <a:ea typeface="+mn-ea"/>
                          <a:cs typeface="Kalinga" panose="020B0502040204020203" pitchFamily="34" charset="0"/>
                          <a:hlinkClick r:id="rId16" action="ppaction://hlinksldjump"/>
                        </a:rPr>
                        <a:t>$400</a:t>
                      </a:r>
                      <a:endParaRPr lang="en-US" sz="4000" b="1" u="sng" kern="1200" dirty="0">
                        <a:solidFill>
                          <a:srgbClr val="FFCB2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anose="020B0502040204020203" pitchFamily="34" charset="0"/>
                        <a:ea typeface="+mn-ea"/>
                        <a:cs typeface="Kalinga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91585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u="sng" kern="1200" dirty="0" smtClean="0">
                          <a:solidFill>
                            <a:srgbClr val="FFCB2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anose="020B0502040204020203" pitchFamily="34" charset="0"/>
                          <a:ea typeface="+mn-ea"/>
                          <a:cs typeface="Kalinga" panose="020B0502040204020203" pitchFamily="34" charset="0"/>
                          <a:hlinkClick r:id="rId17" action="ppaction://hlinksldjump"/>
                        </a:rPr>
                        <a:t>$600</a:t>
                      </a:r>
                      <a:endParaRPr lang="en-US" sz="4000" b="1" u="sng" kern="1200" dirty="0">
                        <a:solidFill>
                          <a:srgbClr val="FFCB2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anose="020B0502040204020203" pitchFamily="34" charset="0"/>
                        <a:ea typeface="+mn-ea"/>
                        <a:cs typeface="Kalinga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u="sng" kern="1200" dirty="0" smtClean="0">
                          <a:solidFill>
                            <a:srgbClr val="FFCB2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anose="020B0502040204020203" pitchFamily="34" charset="0"/>
                          <a:ea typeface="+mn-ea"/>
                          <a:cs typeface="Kalinga" panose="020B0502040204020203" pitchFamily="34" charset="0"/>
                          <a:hlinkClick r:id="rId18" action="ppaction://hlinksldjump"/>
                        </a:rPr>
                        <a:t>$600</a:t>
                      </a:r>
                      <a:endParaRPr lang="en-US" sz="4000" b="1" u="sng" kern="1200" dirty="0">
                        <a:solidFill>
                          <a:srgbClr val="FFCB2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anose="020B0502040204020203" pitchFamily="34" charset="0"/>
                        <a:ea typeface="+mn-ea"/>
                        <a:cs typeface="Kalinga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u="sng" kern="1200" dirty="0" smtClean="0">
                          <a:solidFill>
                            <a:srgbClr val="FFCB2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anose="020B0502040204020203" pitchFamily="34" charset="0"/>
                          <a:ea typeface="+mn-ea"/>
                          <a:cs typeface="Kalinga" panose="020B0502040204020203" pitchFamily="34" charset="0"/>
                          <a:hlinkClick r:id="rId19" action="ppaction://hlinksldjump"/>
                        </a:rPr>
                        <a:t>$600</a:t>
                      </a:r>
                      <a:endParaRPr lang="en-US" sz="4000" b="1" u="sng" kern="1200" dirty="0">
                        <a:solidFill>
                          <a:srgbClr val="FFCB2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anose="020B0502040204020203" pitchFamily="34" charset="0"/>
                        <a:ea typeface="+mn-ea"/>
                        <a:cs typeface="Kalinga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u="sng" kern="1200" dirty="0" smtClean="0">
                          <a:solidFill>
                            <a:srgbClr val="FFCB2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anose="020B0502040204020203" pitchFamily="34" charset="0"/>
                          <a:ea typeface="+mn-ea"/>
                          <a:cs typeface="Kalinga" panose="020B0502040204020203" pitchFamily="34" charset="0"/>
                          <a:hlinkClick r:id="rId20" action="ppaction://hlinksldjump"/>
                        </a:rPr>
                        <a:t>$600</a:t>
                      </a:r>
                      <a:endParaRPr lang="en-US" sz="4000" b="1" u="sng" kern="1200" dirty="0">
                        <a:solidFill>
                          <a:srgbClr val="FFCB2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anose="020B0502040204020203" pitchFamily="34" charset="0"/>
                        <a:ea typeface="+mn-ea"/>
                        <a:cs typeface="Kalinga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u="sng" kern="1200" dirty="0" smtClean="0">
                          <a:solidFill>
                            <a:srgbClr val="FFCB2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anose="020B0502040204020203" pitchFamily="34" charset="0"/>
                          <a:ea typeface="+mn-ea"/>
                          <a:cs typeface="Kalinga" panose="020B0502040204020203" pitchFamily="34" charset="0"/>
                          <a:hlinkClick r:id="rId21" action="ppaction://hlinksldjump"/>
                        </a:rPr>
                        <a:t>$600</a:t>
                      </a:r>
                      <a:endParaRPr lang="en-US" sz="4000" b="1" u="sng" kern="1200" dirty="0">
                        <a:solidFill>
                          <a:srgbClr val="FFCB2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anose="020B0502040204020203" pitchFamily="34" charset="0"/>
                        <a:ea typeface="+mn-ea"/>
                        <a:cs typeface="Kalinga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91585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u="sng" kern="1200" dirty="0" smtClean="0">
                          <a:solidFill>
                            <a:srgbClr val="FFCB2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anose="020B0502040204020203" pitchFamily="34" charset="0"/>
                          <a:ea typeface="+mn-ea"/>
                          <a:cs typeface="Kalinga" panose="020B0502040204020203" pitchFamily="34" charset="0"/>
                          <a:hlinkClick r:id="rId22" action="ppaction://hlinksldjump"/>
                        </a:rPr>
                        <a:t>$800</a:t>
                      </a:r>
                      <a:endParaRPr lang="en-US" sz="4000" b="1" u="sng" kern="1200" dirty="0">
                        <a:solidFill>
                          <a:srgbClr val="FFCB2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anose="020B0502040204020203" pitchFamily="34" charset="0"/>
                        <a:ea typeface="+mn-ea"/>
                        <a:cs typeface="Kalinga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u="sng" kern="1200" dirty="0" smtClean="0">
                          <a:solidFill>
                            <a:srgbClr val="FFCB2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anose="020B0502040204020203" pitchFamily="34" charset="0"/>
                          <a:ea typeface="+mn-ea"/>
                          <a:cs typeface="Kalinga" panose="020B0502040204020203" pitchFamily="34" charset="0"/>
                          <a:hlinkClick r:id="rId23" action="ppaction://hlinksldjump"/>
                        </a:rPr>
                        <a:t>$800</a:t>
                      </a:r>
                      <a:endParaRPr lang="en-US" sz="4000" b="1" u="sng" kern="1200" dirty="0">
                        <a:solidFill>
                          <a:srgbClr val="FFCB2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anose="020B0502040204020203" pitchFamily="34" charset="0"/>
                        <a:ea typeface="+mn-ea"/>
                        <a:cs typeface="Kalinga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u="sng" kern="1200" dirty="0" smtClean="0">
                          <a:solidFill>
                            <a:srgbClr val="FFCB2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anose="020B0502040204020203" pitchFamily="34" charset="0"/>
                          <a:ea typeface="+mn-ea"/>
                          <a:cs typeface="Kalinga" panose="020B0502040204020203" pitchFamily="34" charset="0"/>
                          <a:hlinkClick r:id="rId24" action="ppaction://hlinksldjump"/>
                        </a:rPr>
                        <a:t>$800</a:t>
                      </a:r>
                      <a:endParaRPr lang="en-US" sz="4000" b="1" u="sng" kern="1200" dirty="0">
                        <a:solidFill>
                          <a:srgbClr val="FFCB2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anose="020B0502040204020203" pitchFamily="34" charset="0"/>
                        <a:ea typeface="+mn-ea"/>
                        <a:cs typeface="Kalinga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u="sng" kern="1200" dirty="0" smtClean="0">
                          <a:solidFill>
                            <a:srgbClr val="FFCB2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anose="020B0502040204020203" pitchFamily="34" charset="0"/>
                          <a:ea typeface="+mn-ea"/>
                          <a:cs typeface="Kalinga" panose="020B0502040204020203" pitchFamily="34" charset="0"/>
                          <a:hlinkClick r:id="rId25" action="ppaction://hlinksldjump"/>
                        </a:rPr>
                        <a:t>$800</a:t>
                      </a:r>
                      <a:endParaRPr lang="en-US" sz="4000" b="1" u="sng" kern="1200" dirty="0">
                        <a:solidFill>
                          <a:srgbClr val="FFCB2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anose="020B0502040204020203" pitchFamily="34" charset="0"/>
                        <a:ea typeface="+mn-ea"/>
                        <a:cs typeface="Kalinga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u="sng" kern="1200" dirty="0" smtClean="0">
                          <a:solidFill>
                            <a:srgbClr val="FFCB2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anose="020B0502040204020203" pitchFamily="34" charset="0"/>
                          <a:ea typeface="+mn-ea"/>
                          <a:cs typeface="Kalinga" panose="020B0502040204020203" pitchFamily="34" charset="0"/>
                          <a:hlinkClick r:id="rId26" action="ppaction://hlinksldjump"/>
                        </a:rPr>
                        <a:t>$800</a:t>
                      </a:r>
                      <a:endParaRPr lang="en-US" sz="4000" b="1" u="sng" kern="1200" dirty="0">
                        <a:solidFill>
                          <a:srgbClr val="FFCB2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anose="020B0502040204020203" pitchFamily="34" charset="0"/>
                        <a:ea typeface="+mn-ea"/>
                        <a:cs typeface="Kalinga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91585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u="sng" kern="1200" dirty="0" smtClean="0">
                          <a:solidFill>
                            <a:srgbClr val="FFCB2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anose="020B0502040204020203" pitchFamily="34" charset="0"/>
                          <a:ea typeface="+mn-ea"/>
                          <a:cs typeface="Kalinga" panose="020B0502040204020203" pitchFamily="34" charset="0"/>
                          <a:hlinkClick r:id="rId27" action="ppaction://hlinksldjump"/>
                        </a:rPr>
                        <a:t>$1000</a:t>
                      </a:r>
                      <a:endParaRPr lang="en-US" sz="4000" b="1" u="sng" kern="1200" dirty="0">
                        <a:solidFill>
                          <a:srgbClr val="FFCB2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anose="020B0502040204020203" pitchFamily="34" charset="0"/>
                        <a:ea typeface="+mn-ea"/>
                        <a:cs typeface="Kalinga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u="sng" kern="1200" dirty="0" smtClean="0">
                          <a:solidFill>
                            <a:srgbClr val="FFCB2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anose="020B0502040204020203" pitchFamily="34" charset="0"/>
                          <a:ea typeface="+mn-ea"/>
                          <a:cs typeface="Kalinga" panose="020B0502040204020203" pitchFamily="34" charset="0"/>
                          <a:hlinkClick r:id="rId28" action="ppaction://hlinksldjump"/>
                        </a:rPr>
                        <a:t>$1000</a:t>
                      </a:r>
                      <a:endParaRPr lang="en-US" sz="4000" b="1" u="sng" kern="1200" dirty="0">
                        <a:solidFill>
                          <a:srgbClr val="FFCB2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anose="020B0502040204020203" pitchFamily="34" charset="0"/>
                        <a:ea typeface="+mn-ea"/>
                        <a:cs typeface="Kalinga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u="sng" kern="1200" dirty="0" smtClean="0">
                          <a:solidFill>
                            <a:srgbClr val="FFCB2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anose="020B0502040204020203" pitchFamily="34" charset="0"/>
                          <a:ea typeface="+mn-ea"/>
                          <a:cs typeface="Kalinga" panose="020B0502040204020203" pitchFamily="34" charset="0"/>
                          <a:hlinkClick r:id="rId29" action="ppaction://hlinksldjump"/>
                        </a:rPr>
                        <a:t>$1000</a:t>
                      </a:r>
                      <a:endParaRPr lang="en-US" sz="4000" b="1" u="sng" kern="1200" dirty="0">
                        <a:solidFill>
                          <a:srgbClr val="FFCB2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anose="020B0502040204020203" pitchFamily="34" charset="0"/>
                        <a:ea typeface="+mn-ea"/>
                        <a:cs typeface="Kalinga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u="sng" kern="1200" dirty="0" smtClean="0">
                          <a:solidFill>
                            <a:srgbClr val="FFCB2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anose="020B0502040204020203" pitchFamily="34" charset="0"/>
                          <a:ea typeface="+mn-ea"/>
                          <a:cs typeface="Kalinga" panose="020B0502040204020203" pitchFamily="34" charset="0"/>
                          <a:hlinkClick r:id="rId30" action="ppaction://hlinksldjump"/>
                        </a:rPr>
                        <a:t>$1000</a:t>
                      </a:r>
                      <a:endParaRPr lang="en-US" sz="4000" b="1" u="sng" kern="1200" dirty="0">
                        <a:solidFill>
                          <a:srgbClr val="FFCB2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anose="020B0502040204020203" pitchFamily="34" charset="0"/>
                        <a:ea typeface="+mn-ea"/>
                        <a:cs typeface="Kalinga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u="sng" kern="1200" dirty="0" smtClean="0">
                          <a:solidFill>
                            <a:srgbClr val="FFCB2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anose="020B0502040204020203" pitchFamily="34" charset="0"/>
                          <a:ea typeface="+mn-ea"/>
                          <a:cs typeface="Kalinga" panose="020B0502040204020203" pitchFamily="34" charset="0"/>
                          <a:hlinkClick r:id="rId31" action="ppaction://hlinksldjump"/>
                        </a:rPr>
                        <a:t>$1000</a:t>
                      </a:r>
                      <a:endParaRPr lang="en-US" sz="4000" b="1" u="sng" kern="1200" dirty="0">
                        <a:solidFill>
                          <a:srgbClr val="FFCB2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anose="020B0502040204020203" pitchFamily="34" charset="0"/>
                        <a:ea typeface="+mn-ea"/>
                        <a:cs typeface="Kalinga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0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22814" y="4267200"/>
            <a:ext cx="60115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What is a </a:t>
            </a:r>
            <a:r>
              <a:rPr lang="en-US" sz="5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storm drain?</a:t>
            </a:r>
            <a:endParaRPr lang="en-US" sz="5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5" name="Picture 6" descr="Image result for home shap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68" y="5469125"/>
            <a:ext cx="550675" cy="5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result for storm drain to oce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480" y="990600"/>
            <a:ext cx="42862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27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0393" y="2133600"/>
            <a:ext cx="819647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 series of pipes that take waste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water away from homes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24200" y="5650468"/>
            <a:ext cx="2590800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CB25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Answer</a:t>
            </a:r>
            <a:endParaRPr lang="en-US" sz="2600" b="1" dirty="0">
              <a:solidFill>
                <a:srgbClr val="FFCB25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50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19800" y="2286000"/>
            <a:ext cx="233749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What is </a:t>
            </a:r>
            <a:b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 </a:t>
            </a:r>
            <a:r>
              <a:rPr lang="en-US" sz="5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sewer?</a:t>
            </a:r>
            <a:endParaRPr lang="en-US" sz="5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5" name="Picture 6" descr="Image result for home shap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68" y="5469125"/>
            <a:ext cx="550675" cy="5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mage result for se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411033"/>
            <a:ext cx="5118885" cy="501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4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7240" y="2133600"/>
            <a:ext cx="858279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 process that cleans sewer water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before releasing it into the ocean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24200" y="5650468"/>
            <a:ext cx="2590800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CB25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Answer</a:t>
            </a:r>
            <a:endParaRPr lang="en-US" sz="2600" b="1" dirty="0">
              <a:solidFill>
                <a:srgbClr val="FFCB25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2905" y="205026"/>
            <a:ext cx="80714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What is </a:t>
            </a:r>
            <a:r>
              <a:rPr lang="en-US" sz="5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waste water treatment?</a:t>
            </a:r>
            <a:endParaRPr lang="en-US" sz="5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5" name="Picture 6" descr="Image result for home shap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68" y="5469125"/>
            <a:ext cx="550675" cy="5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Image result for wastewater treatment diagram for ki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22" y="1219200"/>
            <a:ext cx="5412605" cy="418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16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18150" y="2133600"/>
            <a:ext cx="762099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The name of the waste water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treatment facility that services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homes in Los Angeles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24200" y="5650468"/>
            <a:ext cx="2590800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CB25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Answer</a:t>
            </a:r>
            <a:endParaRPr lang="en-US" sz="2600" b="1" dirty="0">
              <a:solidFill>
                <a:srgbClr val="FFCB25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11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82038" y="730984"/>
            <a:ext cx="769313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What is the </a:t>
            </a:r>
            <a:r>
              <a:rPr lang="en-US" sz="5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Hyperion Water </a:t>
            </a:r>
          </a:p>
          <a:p>
            <a:pPr algn="ctr"/>
            <a:r>
              <a:rPr lang="en-US" sz="5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Reclamation Plant?</a:t>
            </a:r>
            <a:endParaRPr lang="en-US" sz="5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5" name="Picture 6" descr="Image result for home shap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68" y="5469125"/>
            <a:ext cx="550675" cy="5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Image result for hyperion water reclamation 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38" y="2733674"/>
            <a:ext cx="76200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1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85754" y="2643426"/>
            <a:ext cx="548579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 body of freshwater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24200" y="5650468"/>
            <a:ext cx="2590800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CB25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Answer</a:t>
            </a:r>
            <a:endParaRPr lang="en-US" sz="2600" b="1" dirty="0">
              <a:solidFill>
                <a:srgbClr val="FFCB25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32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24400" y="2919012"/>
            <a:ext cx="410721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What is </a:t>
            </a:r>
            <a: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</a:t>
            </a:r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5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lake?</a:t>
            </a:r>
            <a:endParaRPr lang="en-US" sz="5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5" name="Picture 6" descr="Image result for home shap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68" y="5469125"/>
            <a:ext cx="550675" cy="5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Image result for la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52600"/>
            <a:ext cx="4016718" cy="301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21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5950" y="2514600"/>
            <a:ext cx="784541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The type of water that animals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and plants need to survive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24200" y="5650468"/>
            <a:ext cx="2590800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CB25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Answer</a:t>
            </a:r>
            <a:endParaRPr lang="en-US" sz="2600" b="1" dirty="0">
              <a:solidFill>
                <a:srgbClr val="FFCB25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97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2133600"/>
            <a:ext cx="773320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An area where large amounts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of water are stored for long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periods of time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3124200" y="5650468"/>
            <a:ext cx="2590800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CB25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Answer</a:t>
            </a:r>
            <a:endParaRPr lang="en-US" sz="2600" b="1" dirty="0">
              <a:solidFill>
                <a:srgbClr val="FFCB25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6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31417" y="2590800"/>
            <a:ext cx="539442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What is </a:t>
            </a:r>
            <a:r>
              <a:rPr lang="en-US" sz="5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freshwater?</a:t>
            </a:r>
            <a:endParaRPr lang="en-US" sz="5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5" name="Picture 6" descr="Image result for home shap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68" y="5469125"/>
            <a:ext cx="550675" cy="5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5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7868" y="2514600"/>
            <a:ext cx="83615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The type of water that makes up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most of the water on earth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24200" y="5650468"/>
            <a:ext cx="2590800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CB25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Answer</a:t>
            </a:r>
            <a:endParaRPr lang="en-US" sz="2600" b="1" dirty="0">
              <a:solidFill>
                <a:srgbClr val="FFCB25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47020" y="2590800"/>
            <a:ext cx="496321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What is </a:t>
            </a:r>
            <a:r>
              <a:rPr lang="en-US" sz="5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saltwater?</a:t>
            </a:r>
            <a:endParaRPr lang="en-US" sz="5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5" name="Picture 6" descr="Image result for home shap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68" y="5469125"/>
            <a:ext cx="550675" cy="5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9710" y="2514600"/>
            <a:ext cx="853791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Water that is found stored in soil</a:t>
            </a:r>
            <a:b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underneath the surface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24200" y="5650468"/>
            <a:ext cx="2590800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CB25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Answer</a:t>
            </a:r>
            <a:endParaRPr lang="en-US" sz="2600" b="1" dirty="0">
              <a:solidFill>
                <a:srgbClr val="FFCB25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3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29439" y="4267200"/>
            <a:ext cx="57983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What is </a:t>
            </a:r>
            <a:r>
              <a:rPr lang="en-US" sz="5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groundwater?</a:t>
            </a:r>
            <a:endParaRPr lang="en-US" sz="5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5" name="Picture 6" descr="Image result for home shap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68" y="5469125"/>
            <a:ext cx="550675" cy="5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Image result for groundw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4641"/>
            <a:ext cx="6934200" cy="339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0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7658" y="2514600"/>
            <a:ext cx="860203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 large collection of groundwater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24200" y="5650468"/>
            <a:ext cx="2590800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CB25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Answer</a:t>
            </a:r>
            <a:endParaRPr lang="en-US" sz="2600" b="1" dirty="0">
              <a:solidFill>
                <a:srgbClr val="FFCB25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6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41197" y="762000"/>
            <a:ext cx="517481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What is an </a:t>
            </a:r>
            <a:r>
              <a:rPr lang="en-US" sz="5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aquifer?</a:t>
            </a:r>
            <a:endParaRPr lang="en-US" sz="5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5" name="Picture 6" descr="Image result for home shap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68" y="5469125"/>
            <a:ext cx="550675" cy="5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Image result for aquif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04" y="1828800"/>
            <a:ext cx="7315200" cy="336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41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9957" y="2133600"/>
            <a:ext cx="871745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 period of time where a location</a:t>
            </a:r>
            <a:b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does not have as much rain or </a:t>
            </a:r>
            <a: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/>
            </a:r>
            <a:b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snow as is needed 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24200" y="5650468"/>
            <a:ext cx="2590800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CB25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Answer</a:t>
            </a:r>
            <a:endParaRPr lang="en-US" sz="2600" b="1" dirty="0">
              <a:solidFill>
                <a:srgbClr val="FFCB25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54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00536" y="4505324"/>
            <a:ext cx="505619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What is a </a:t>
            </a:r>
            <a:r>
              <a:rPr lang="en-US" sz="5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drought?</a:t>
            </a:r>
            <a:endParaRPr lang="en-US" sz="5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5" name="Picture 6" descr="Image result for home shap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68" y="5469125"/>
            <a:ext cx="550675" cy="5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Image result for drought comparison pho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676" y="327923"/>
            <a:ext cx="5407911" cy="417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8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4513" y="2133600"/>
            <a:ext cx="898835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Name at least three (3) types of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water falling down onto the surface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24200" y="5650468"/>
            <a:ext cx="2590800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CB25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Answer</a:t>
            </a:r>
            <a:endParaRPr lang="en-US" sz="2600" b="1" dirty="0">
              <a:solidFill>
                <a:srgbClr val="FFCB25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14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46" name="Picture 6" descr="Image result for home shap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68" y="5469125"/>
            <a:ext cx="550675" cy="5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castaic la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30" y="428130"/>
            <a:ext cx="7524750" cy="504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886" y="2517740"/>
            <a:ext cx="5293437" cy="86177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What is a </a:t>
            </a:r>
            <a:r>
              <a:rPr lang="en-US" sz="5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reservoir?</a:t>
            </a:r>
            <a:endParaRPr lang="en-US" sz="5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92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3486" y="609600"/>
            <a:ext cx="78903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What is </a:t>
            </a:r>
            <a:r>
              <a:rPr lang="en-US" sz="5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snow, sleet, rain, hail?</a:t>
            </a:r>
            <a:endParaRPr lang="en-US" sz="5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5" name="Picture 6" descr="Image result for home shap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68" y="5469125"/>
            <a:ext cx="550675" cy="5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Image result for types of precipit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973" y="1524000"/>
            <a:ext cx="6841264" cy="385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82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3697" y="2133600"/>
            <a:ext cx="773000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This is a body of water that is </a:t>
            </a:r>
            <a: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/>
            </a:r>
            <a:b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visible in the sky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24200" y="5650468"/>
            <a:ext cx="2590800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CB25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Answer</a:t>
            </a:r>
            <a:endParaRPr lang="en-US" sz="2600" b="1" dirty="0">
              <a:solidFill>
                <a:srgbClr val="FFCB25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85074" y="2590800"/>
            <a:ext cx="44871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What is a </a:t>
            </a:r>
            <a:r>
              <a:rPr lang="en-US" sz="5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cloud?</a:t>
            </a:r>
            <a:endParaRPr lang="en-US" sz="5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5" name="Picture 6" descr="Image result for home shap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68" y="5469125"/>
            <a:ext cx="550675" cy="5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2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2153" y="2133600"/>
            <a:ext cx="853310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This is the part of the water cycle</a:t>
            </a:r>
            <a:b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where water heats into a gas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24200" y="5650468"/>
            <a:ext cx="2590800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CB25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Answer</a:t>
            </a:r>
            <a:endParaRPr lang="en-US" sz="2600" b="1" dirty="0">
              <a:solidFill>
                <a:srgbClr val="FFCB25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3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0819" y="838200"/>
            <a:ext cx="56156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What is </a:t>
            </a:r>
            <a:r>
              <a:rPr lang="en-US" sz="5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evaporation?</a:t>
            </a:r>
            <a:endParaRPr lang="en-US" sz="5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5" name="Picture 6" descr="Image result for home shap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68" y="5469125"/>
            <a:ext cx="550675" cy="5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Image result for evapo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266" y="1699974"/>
            <a:ext cx="510267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44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2152" y="2095143"/>
            <a:ext cx="853310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This is the part of the water cycle</a:t>
            </a:r>
            <a:b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where water vapor (gas) turns </a:t>
            </a:r>
            <a: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/>
            </a:r>
            <a:b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into a liquid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24200" y="5650468"/>
            <a:ext cx="2590800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CB25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Answer</a:t>
            </a:r>
            <a:endParaRPr lang="en-US" sz="2600" b="1" dirty="0">
              <a:solidFill>
                <a:srgbClr val="FFCB25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7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22814" y="4191000"/>
            <a:ext cx="60115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What is </a:t>
            </a:r>
            <a:r>
              <a:rPr lang="en-US" sz="5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condensation?</a:t>
            </a:r>
            <a:endParaRPr lang="en-US" sz="5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5" name="Picture 6" descr="Image result for home shap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68" y="5469125"/>
            <a:ext cx="550675" cy="5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Image result for condens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030" y="609600"/>
            <a:ext cx="5664200" cy="322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25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2152" y="2331184"/>
            <a:ext cx="853310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This is the part of the water cycle</a:t>
            </a:r>
            <a:b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where water falls to the ground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24200" y="5650468"/>
            <a:ext cx="2590800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CB25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Answer</a:t>
            </a:r>
            <a:endParaRPr lang="en-US" sz="2600" b="1" dirty="0">
              <a:solidFill>
                <a:srgbClr val="FFCB25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82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16626" y="2590800"/>
            <a:ext cx="58240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What is </a:t>
            </a:r>
            <a:r>
              <a:rPr lang="en-US" sz="5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precipitation?</a:t>
            </a:r>
            <a:endParaRPr lang="en-US" sz="5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5" name="Picture 6" descr="Image result for home shap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68" y="5469125"/>
            <a:ext cx="550675" cy="5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24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8917" y="2331184"/>
            <a:ext cx="857959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This is a land formation where</a:t>
            </a:r>
            <a:b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snow accumulates, or collects, on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24200" y="5650468"/>
            <a:ext cx="2590800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CB25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Answer</a:t>
            </a:r>
            <a:endParaRPr lang="en-US" sz="2600" b="1" dirty="0">
              <a:solidFill>
                <a:srgbClr val="FFCB25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49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50921" y="2133600"/>
            <a:ext cx="67553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 machine that is used to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bring water uphill, such as</a:t>
            </a:r>
          </a:p>
          <a:p>
            <a:pPr algn="ctr"/>
            <a: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o</a:t>
            </a:r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ver a mountain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24200" y="5650468"/>
            <a:ext cx="2590800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CB25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Answer</a:t>
            </a:r>
            <a:endParaRPr lang="en-US" sz="2600" b="1" dirty="0">
              <a:solidFill>
                <a:srgbClr val="FFCB25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76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15016" y="2362200"/>
            <a:ext cx="335220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What is </a:t>
            </a:r>
            <a:b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 </a:t>
            </a:r>
            <a:r>
              <a:rPr lang="en-US" sz="5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mountain?</a:t>
            </a:r>
            <a:endParaRPr lang="en-US" sz="5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7" name="Picture 6" descr="Image result for home shap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68" y="5469125"/>
            <a:ext cx="550675" cy="5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Image result for mountain snow accumula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1" t="4329" r="3904" b="16070"/>
          <a:stretch/>
        </p:blipFill>
        <p:spPr bwMode="auto">
          <a:xfrm>
            <a:off x="376116" y="1121449"/>
            <a:ext cx="4252489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22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4746" y="2331184"/>
            <a:ext cx="790793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This is the chemical symbol of</a:t>
            </a:r>
            <a: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/>
            </a:r>
            <a:b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water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24200" y="5650468"/>
            <a:ext cx="2590800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CB25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Answer</a:t>
            </a:r>
            <a:endParaRPr lang="en-US" sz="2600" b="1" dirty="0">
              <a:solidFill>
                <a:srgbClr val="FFCB25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32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0795" y="2590800"/>
            <a:ext cx="393569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What is </a:t>
            </a:r>
            <a:r>
              <a:rPr lang="en-US" sz="5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H₂</a:t>
            </a:r>
            <a:r>
              <a:rPr lang="en-US" sz="5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O?</a:t>
            </a:r>
            <a:endParaRPr lang="en-US" sz="5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5" name="Picture 6" descr="Image result for home shap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68" y="5469125"/>
            <a:ext cx="550675" cy="5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56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6167" y="2057400"/>
            <a:ext cx="810510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This is the name of the systems</a:t>
            </a:r>
            <a:b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that delivers water to Southern</a:t>
            </a:r>
            <a:b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California</a:t>
            </a:r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3124200" y="5650468"/>
            <a:ext cx="2590800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CB25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Answer</a:t>
            </a:r>
            <a:endParaRPr lang="en-US" sz="2600" b="1" dirty="0">
              <a:solidFill>
                <a:srgbClr val="FFCB25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69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71091" y="4267200"/>
            <a:ext cx="57150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What is an </a:t>
            </a:r>
            <a:r>
              <a:rPr lang="en-US" sz="5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aqueduct?</a:t>
            </a:r>
            <a:endParaRPr lang="en-US" sz="5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5" name="Picture 6" descr="Image result for home shap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68" y="5469125"/>
            <a:ext cx="550675" cy="5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Image result for california aqueduc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773" y="838200"/>
            <a:ext cx="555766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8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117" y="2331184"/>
            <a:ext cx="773320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This is the name of your local</a:t>
            </a:r>
            <a:b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water agency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24200" y="5650468"/>
            <a:ext cx="2590800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CB25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Answer</a:t>
            </a:r>
            <a:endParaRPr lang="en-US" sz="2600" b="1" dirty="0">
              <a:solidFill>
                <a:srgbClr val="FFCB25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3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3235" y="2590800"/>
            <a:ext cx="817082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What is </a:t>
            </a:r>
            <a:r>
              <a:rPr lang="en-US" sz="5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West Basin Municipal </a:t>
            </a:r>
          </a:p>
          <a:p>
            <a:pPr algn="ctr"/>
            <a:r>
              <a:rPr lang="en-US" sz="5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Water District?</a:t>
            </a:r>
            <a:endParaRPr lang="en-US" sz="5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5" name="Picture 6" descr="Image result for home shap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68" y="5469125"/>
            <a:ext cx="550675" cy="5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62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4311" y="2018943"/>
            <a:ext cx="838883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This is a process that mimics </a:t>
            </a:r>
            <a: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/>
            </a:r>
            <a:b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the natural water cycle, that aims</a:t>
            </a:r>
            <a: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/>
            </a:r>
            <a:b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to conserve freshwater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24200" y="5650468"/>
            <a:ext cx="2590800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CB25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Answer</a:t>
            </a:r>
            <a:endParaRPr lang="en-US" sz="2600" b="1" dirty="0">
              <a:solidFill>
                <a:srgbClr val="FFCB25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82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67977" y="2590800"/>
            <a:ext cx="652133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What is </a:t>
            </a:r>
            <a:r>
              <a:rPr lang="en-US" sz="5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water recycling?</a:t>
            </a:r>
            <a:endParaRPr lang="en-US" sz="5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5" name="Picture 6" descr="Image result for home shap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68" y="5469125"/>
            <a:ext cx="550675" cy="5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32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2564" y="2018943"/>
            <a:ext cx="855234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This is the name of West Basin’s</a:t>
            </a:r>
            <a:b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facility that recycles water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24200" y="5650468"/>
            <a:ext cx="2590800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CB25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Answer</a:t>
            </a:r>
            <a:endParaRPr lang="en-US" sz="2600" b="1" dirty="0">
              <a:solidFill>
                <a:srgbClr val="FFCB25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53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97838" y="2819400"/>
            <a:ext cx="458330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What is a </a:t>
            </a:r>
            <a:r>
              <a:rPr lang="en-US" sz="5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pump?</a:t>
            </a:r>
            <a:endParaRPr lang="en-US" sz="5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5" name="Picture 6" descr="Image result for home shap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68" y="5469125"/>
            <a:ext cx="550675" cy="5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57200"/>
            <a:ext cx="3904163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90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9500" y="3778984"/>
            <a:ext cx="83183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What is </a:t>
            </a:r>
            <a:r>
              <a:rPr lang="en-US" sz="5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Edward C. Little Water</a:t>
            </a:r>
            <a:br>
              <a:rPr lang="en-US" sz="5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sz="5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Recycling Facility?</a:t>
            </a:r>
            <a:endParaRPr lang="en-US" sz="5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5" name="Picture 6" descr="Image result for home shap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68" y="5469125"/>
            <a:ext cx="550675" cy="5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Image result for edward c little water recycling facility el segund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6" r="20514"/>
          <a:stretch/>
        </p:blipFill>
        <p:spPr bwMode="auto">
          <a:xfrm>
            <a:off x="2288765" y="338933"/>
            <a:ext cx="4679771" cy="331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6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6910" y="2483584"/>
            <a:ext cx="77283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This is the process of actively </a:t>
            </a:r>
            <a:b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trying to save water</a:t>
            </a:r>
          </a:p>
        </p:txBody>
      </p: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3276600" y="5802868"/>
            <a:ext cx="2590800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CB25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Answer</a:t>
            </a:r>
            <a:endParaRPr lang="en-US" sz="2600" b="1" dirty="0">
              <a:solidFill>
                <a:srgbClr val="FFCB25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81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13423" y="4396026"/>
            <a:ext cx="583044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What is </a:t>
            </a:r>
            <a:r>
              <a:rPr lang="en-US" sz="5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conservation?</a:t>
            </a:r>
            <a:endParaRPr lang="en-US" sz="5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5" name="Picture 6" descr="Image result for home shap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68" y="5469125"/>
            <a:ext cx="550675" cy="5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644" y="446528"/>
            <a:ext cx="6096000" cy="374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91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26319" y="2133600"/>
            <a:ext cx="740459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 tall building that is used to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store water for humans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3124200" y="5650468"/>
            <a:ext cx="2590800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CB25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Answer</a:t>
            </a:r>
            <a:endParaRPr lang="en-US" sz="2600" b="1" dirty="0">
              <a:solidFill>
                <a:srgbClr val="FFCB25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3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80044" y="2544435"/>
            <a:ext cx="339227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What is a </a:t>
            </a:r>
            <a:b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sz="5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water tower?</a:t>
            </a:r>
            <a:endParaRPr lang="en-US" sz="5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5" name="Picture 6" descr="Image result for home shap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68" y="5469125"/>
            <a:ext cx="550675" cy="5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water tower burban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0" t="13574" r="20081" b="6739"/>
          <a:stretch/>
        </p:blipFill>
        <p:spPr bwMode="auto">
          <a:xfrm>
            <a:off x="5448300" y="700287"/>
            <a:ext cx="3429000" cy="531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50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est basin municipal water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9389" y="2133600"/>
            <a:ext cx="797846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 facility that cleans freshwater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so it is safe for humans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to drink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24200" y="5650468"/>
            <a:ext cx="2590800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CB25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Answer</a:t>
            </a:r>
            <a:endParaRPr lang="en-US" sz="2600" b="1" dirty="0">
              <a:solidFill>
                <a:srgbClr val="FFCB25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0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614</Words>
  <Application>Microsoft Office PowerPoint</Application>
  <PresentationFormat>On-screen Show (4:3)</PresentationFormat>
  <Paragraphs>155</Paragraphs>
  <Slides>62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Basin Municipal Water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JEOPARDY!</dc:title>
  <dc:creator>Janel Ancayan</dc:creator>
  <cp:lastModifiedBy>Janel Ancayan</cp:lastModifiedBy>
  <cp:revision>26</cp:revision>
  <dcterms:created xsi:type="dcterms:W3CDTF">2019-01-24T21:28:20Z</dcterms:created>
  <dcterms:modified xsi:type="dcterms:W3CDTF">2019-01-31T15:46:55Z</dcterms:modified>
</cp:coreProperties>
</file>